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F251A2-38A0-47BA-8E57-DAC3DFA6A67D}"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251A2-38A0-47BA-8E57-DAC3DFA6A67D}"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251A2-38A0-47BA-8E57-DAC3DFA6A67D}"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F251A2-38A0-47BA-8E57-DAC3DFA6A67D}"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251A2-38A0-47BA-8E57-DAC3DFA6A67D}" type="datetimeFigureOut">
              <a:rPr lang="en-GB" smtClean="0"/>
              <a:t>04/04/2020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F251A2-38A0-47BA-8E57-DAC3DFA6A67D}"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F251A2-38A0-47BA-8E57-DAC3DFA6A67D}" type="datetimeFigureOut">
              <a:rPr lang="en-GB" smtClean="0"/>
              <a:t>04/04/2020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F251A2-38A0-47BA-8E57-DAC3DFA6A67D}" type="datetimeFigureOut">
              <a:rPr lang="en-GB" smtClean="0"/>
              <a:t>04/04/2020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251A2-38A0-47BA-8E57-DAC3DFA6A67D}" type="datetimeFigureOut">
              <a:rPr lang="en-GB" smtClean="0"/>
              <a:t>04/04/2020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251A2-38A0-47BA-8E57-DAC3DFA6A67D}"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251A2-38A0-47BA-8E57-DAC3DFA6A67D}" type="datetimeFigureOut">
              <a:rPr lang="en-GB" smtClean="0"/>
              <a:t>04/04/2020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A84075-531D-49D7-B412-8455B0BAD51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251A2-38A0-47BA-8E57-DAC3DFA6A67D}" type="datetimeFigureOut">
              <a:rPr lang="en-GB" smtClean="0"/>
              <a:t>04/04/2020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84075-531D-49D7-B412-8455B0BAD51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D8%B3%D9%85%D9%83" TargetMode="External"/><Relationship Id="rId2" Type="http://schemas.openxmlformats.org/officeDocument/2006/relationships/hyperlink" Target="http://ar.wikipedia.org/wiki/%D9%85%D9%8A%D8%A7%D9%87_%D8%A7%D9%84%D8%B4%D8%B1%D8%A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EG" b="1" dirty="0" smtClean="0"/>
              <a:t>تلوث المياه</a:t>
            </a:r>
            <a:r>
              <a:rPr lang="en-GB" b="1" i="1" u="sng" dirty="0" smtClean="0"/>
              <a:t/>
            </a:r>
            <a:br>
              <a:rPr lang="en-GB" b="1" i="1" u="sng" dirty="0" smtClean="0"/>
            </a:br>
            <a:r>
              <a:rPr lang="en-US" dirty="0" smtClean="0"/>
              <a:t>Water pollution</a:t>
            </a:r>
            <a:endParaRPr lang="en-GB" dirty="0"/>
          </a:p>
        </p:txBody>
      </p:sp>
      <p:sp>
        <p:nvSpPr>
          <p:cNvPr id="3" name="Subtitle 2"/>
          <p:cNvSpPr>
            <a:spLocks noGrp="1"/>
          </p:cNvSpPr>
          <p:nvPr>
            <p:ph type="subTitle" idx="1"/>
          </p:nvPr>
        </p:nvSpPr>
        <p:spPr/>
        <p:txBody>
          <a:bodyPr/>
          <a:lstStyle/>
          <a:p>
            <a:pPr rtl="1"/>
            <a:r>
              <a:rPr lang="ar-EG" b="1" dirty="0" smtClean="0"/>
              <a:t>إعداد</a:t>
            </a:r>
            <a:endParaRPr lang="en-GB" b="1" i="1" u="sng" dirty="0" smtClean="0"/>
          </a:p>
          <a:p>
            <a:pPr rtl="1"/>
            <a:r>
              <a:rPr lang="ar-EG" b="1" dirty="0" smtClean="0"/>
              <a:t>أ.د./إيهاب محمد فريد</a:t>
            </a:r>
            <a:endParaRPr lang="en-GB" b="1" i="1" u="sng" dirty="0" smtClean="0"/>
          </a:p>
          <a:p>
            <a:r>
              <a:rPr lang="ar-EG" dirty="0" smtClean="0"/>
              <a:t>أستاذ الأراضى والمياه</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47500" lnSpcReduction="20000"/>
          </a:bodyPr>
          <a:lstStyle/>
          <a:p>
            <a:pPr algn="just" rtl="1">
              <a:lnSpc>
                <a:spcPct val="170000"/>
              </a:lnSpc>
            </a:pPr>
            <a:r>
              <a:rPr lang="ar-SA" b="1" u="sng" dirty="0"/>
              <a:t>تلوّث كيميائي :</a:t>
            </a:r>
            <a:endParaRPr lang="en-GB" dirty="0"/>
          </a:p>
          <a:p>
            <a:pPr algn="just" rtl="1">
              <a:lnSpc>
                <a:spcPct val="170000"/>
              </a:lnSpc>
            </a:pPr>
            <a:r>
              <a:rPr lang="ar-SA" dirty="0"/>
              <a:t>إنّ من أخطر الأمور التي تواجه الإنسان في الوقت الحالي والمعاصر هو التلوّث بفعل عناصر كيميائيّة وأخطرها على البيئة ، وهو بفعل الإنسان الذي يعطي للماء المذاق السام الذي يؤثّر على الكائنات الحيّة. وينتج هذا التلوث غالباً عن ازدياد الأنشطة الصناعية، أو الزراعية، بالقرب من   المسطحات المائية، مما يؤدي إلى تسرب المواد الكيميائية المختلفة إليها. ويعد كثيرا من الأملاح المعدنية والأحماض والأسمدة والمبيدات، من نواتج هذه الأنشطة والتي يؤَدي تسربها في الماء إلى التلوث، وتغير صفاته وهذا التلوّث الكيميائي له أنواع كثيرة فهناك العديد من الفلزات السامة في الماء، تؤدي إلى التسمم إذا وجدت  بتركيزات كبيرة، مثل الباريوم والكادميوم والرصاص والزئبق والزرنيخ والكثير من هذه المواد تؤثّر على الكائنات المائيّة بشكل كبير أمّا الفلزات غير  السامة، مثل الكالسيوم والماغنسيوم والصوديوم، فإن زيادتها في الماء تؤدي إلى  بعض الأمراض، إضافة إلى تغير خصائص الماء الطبيعية، مثل الطعم الغير  مستساغ.</a:t>
            </a:r>
            <a:endParaRPr lang="en-GB" dirty="0"/>
          </a:p>
          <a:p>
            <a:pPr algn="just" rtl="1">
              <a:lnSpc>
                <a:spcPct val="170000"/>
              </a:lnSpc>
            </a:pPr>
            <a:r>
              <a:rPr lang="ar-SA" dirty="0"/>
              <a:t> كما أن هناك أيضاً التلوث بالمواد العضوية، مثل الأسمدة الفوسفاتية  والأزوتية، التي يؤدي وجودها في الماء إلى تغير رائحته، ونمو الحشائش  والطحالب و زيادة استهلاك الماء . حيث تتسبب النترات في النمو المفرط للنباتات البحرية التي قد تسد الممرات المائية؛ ممّا يؤدي لاستهلاك كم أكبر من الأكسجين وحجب الضوء عن الأعماق المائية.</a:t>
            </a:r>
            <a:endParaRPr lang="en-GB" dirty="0"/>
          </a:p>
          <a:p>
            <a:pPr algn="just">
              <a:lnSpc>
                <a:spcPct val="170000"/>
              </a:lnSpc>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t>تلوّث المياه بالنفط</a:t>
            </a:r>
            <a:r>
              <a:rPr lang="ar-SA" b="1" dirty="0" smtClean="0"/>
              <a:t> : </a:t>
            </a:r>
            <a:endParaRPr lang="en-GB" dirty="0"/>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pPr algn="just" rtl="1">
              <a:lnSpc>
                <a:spcPct val="150000"/>
              </a:lnSpc>
            </a:pPr>
            <a:r>
              <a:rPr lang="ar-SA" dirty="0" smtClean="0"/>
              <a:t>وهو </a:t>
            </a:r>
            <a:r>
              <a:rPr lang="ar-SA" dirty="0"/>
              <a:t>الأكثر إنتشاراً لأنّ ناقلات النفط تتم عن طريق البواخر والسفن في البحر ، وذلك يتم عن طريق تسرّب النفط إلى مياه البحر ، وأحياناً قد يتم إستخراج النفط القريب من شواطئ البحر ، ويكون التسريب ناتجًا عن أعمال التنقيب عن النفط والغاز داخل المحيطات.  وهذا النفط يبقى طافياَ على سطح المياه ممّا يمنع الأكسجين من الوصول إلى الكائنات المائيّة ممّا يؤدّي إلى إختناقها لعدم ذوبان الأكسجين بالماء ، وتتأثّر الكائنات المائيّة من النفط عندما تمتصهُ في أنسجتها وكبد وبنكرياس الأسماك ، وإن تناول الإنسان هذه الأسماك فهو يصبح أكثر عرضة بالإصابة بالسرطانات ، وتشكّل التلوّث المائي نسبة %77 من النفط .</a:t>
            </a:r>
            <a:endParaRPr lang="en-GB" dirty="0"/>
          </a:p>
          <a:p>
            <a:pPr algn="just">
              <a:lnSpc>
                <a:spcPct val="150000"/>
              </a:lnSpc>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t>مصادر تلوث </a:t>
            </a:r>
            <a:r>
              <a:rPr lang="ar-SA" b="1" u="sng" dirty="0" smtClean="0"/>
              <a:t>الميـــاه</a:t>
            </a:r>
            <a:endParaRPr lang="en-GB" dirty="0"/>
          </a:p>
        </p:txBody>
      </p:sp>
      <p:sp>
        <p:nvSpPr>
          <p:cNvPr id="3" name="Content Placeholder 2"/>
          <p:cNvSpPr>
            <a:spLocks noGrp="1"/>
          </p:cNvSpPr>
          <p:nvPr>
            <p:ph idx="1"/>
          </p:nvPr>
        </p:nvSpPr>
        <p:spPr/>
        <p:txBody>
          <a:bodyPr>
            <a:normAutofit fontScale="77500" lnSpcReduction="20000"/>
          </a:bodyPr>
          <a:lstStyle/>
          <a:p>
            <a:pPr algn="just" rtl="1">
              <a:lnSpc>
                <a:spcPct val="160000"/>
              </a:lnSpc>
            </a:pPr>
            <a:r>
              <a:rPr lang="ar-SA" dirty="0"/>
              <a:t>هناك العديد من مسببات التلوث المائي فى البيئة ولعل أكثرها النشاط الإنسانى ،حيث أدى قيام الإنسان بأنشطته الصناعية والزراعية والتنموية والمبالغة في كثير من هذه النواحي بطبيعة الحال إلى تلوث المياه، وكنتيجة لازدياد هذه الأنشطة، فقدت هذه المياه أهميتها وصفاتها الجيدة وأمتلئت المياه بالملوثات المختلفة، وبدأت أعراض تلك الملوثات تدق ناقوس الخطر، حيث تدهور محصول البحار والمحيطات والأنهار، وماتت الكائنات الحية، وانقرض بعضها، وأصبحت المياه في العديد من المناطق والأماكن، غير صالحة للاستهلاك الآدمي</a:t>
            </a:r>
            <a:r>
              <a:rPr lang="en-US" dirty="0"/>
              <a:t>.</a:t>
            </a:r>
            <a:r>
              <a:rPr lang="ar-SA" dirty="0"/>
              <a:t> ولذا نسرد من مصادر التلوث على سبيل المثال مايلى:</a:t>
            </a:r>
            <a:endParaRPr lang="en-GB" dirty="0"/>
          </a:p>
          <a:p>
            <a:pPr algn="just" rtl="1">
              <a:lnSpc>
                <a:spcPct val="160000"/>
              </a:lnSpc>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70000" lnSpcReduction="20000"/>
          </a:bodyPr>
          <a:lstStyle/>
          <a:p>
            <a:pPr marL="514350" indent="-514350" algn="just" rtl="1">
              <a:lnSpc>
                <a:spcPct val="160000"/>
              </a:lnSpc>
              <a:buFont typeface="+mj-lt"/>
              <a:buAutoNum type="arabicPeriod"/>
            </a:pPr>
            <a:r>
              <a:rPr lang="ar-SA" dirty="0"/>
              <a:t> </a:t>
            </a:r>
            <a:r>
              <a:rPr lang="ar-SA" dirty="0" smtClean="0"/>
              <a:t>التلوث </a:t>
            </a:r>
            <a:r>
              <a:rPr lang="ar-SA" dirty="0"/>
              <a:t>بمخلفات الصرف الصناعي</a:t>
            </a:r>
            <a:r>
              <a:rPr lang="en-US" dirty="0"/>
              <a:t>.</a:t>
            </a:r>
            <a:endParaRPr lang="en-GB" dirty="0"/>
          </a:p>
          <a:p>
            <a:pPr marL="514350" lvl="0" indent="-514350" algn="just" rtl="1">
              <a:lnSpc>
                <a:spcPct val="160000"/>
              </a:lnSpc>
              <a:buFont typeface="+mj-lt"/>
              <a:buAutoNum type="arabicPeriod"/>
            </a:pPr>
            <a:r>
              <a:rPr lang="ar-SA" dirty="0"/>
              <a:t>التلوث بمخلفات مياه الصرف الصحى</a:t>
            </a:r>
            <a:r>
              <a:rPr lang="en-US" dirty="0"/>
              <a:t>.</a:t>
            </a:r>
            <a:endParaRPr lang="en-GB" dirty="0"/>
          </a:p>
          <a:p>
            <a:pPr marL="514350" lvl="0" indent="-514350" algn="just" rtl="1">
              <a:lnSpc>
                <a:spcPct val="160000"/>
              </a:lnSpc>
              <a:buFont typeface="+mj-lt"/>
              <a:buAutoNum type="arabicPeriod"/>
            </a:pPr>
            <a:r>
              <a:rPr lang="ar-SA" dirty="0"/>
              <a:t>التلوث بالمبيدات الكيماوية</a:t>
            </a:r>
            <a:r>
              <a:rPr lang="en-US" dirty="0"/>
              <a:t>.</a:t>
            </a:r>
            <a:endParaRPr lang="en-GB" dirty="0"/>
          </a:p>
          <a:p>
            <a:pPr marL="514350" lvl="0" indent="-514350" algn="just" rtl="1">
              <a:lnSpc>
                <a:spcPct val="160000"/>
              </a:lnSpc>
              <a:buFont typeface="+mj-lt"/>
              <a:buAutoNum type="arabicPeriod"/>
            </a:pPr>
            <a:r>
              <a:rPr lang="ar-SA" dirty="0"/>
              <a:t>التلوث بالأسمدة الكيماوية الزراعية</a:t>
            </a:r>
            <a:r>
              <a:rPr lang="en-US" dirty="0"/>
              <a:t>.</a:t>
            </a:r>
            <a:endParaRPr lang="en-GB" dirty="0"/>
          </a:p>
          <a:p>
            <a:pPr marL="514350" lvl="0" indent="-514350" algn="just" rtl="1">
              <a:lnSpc>
                <a:spcPct val="160000"/>
              </a:lnSpc>
              <a:buFont typeface="+mj-lt"/>
              <a:buAutoNum type="arabicPeriod"/>
            </a:pPr>
            <a:r>
              <a:rPr lang="ar-SA" dirty="0"/>
              <a:t>التلوث بمياه الصرف الزراعى</a:t>
            </a:r>
            <a:r>
              <a:rPr lang="en-US" dirty="0"/>
              <a:t>.</a:t>
            </a:r>
            <a:endParaRPr lang="en-GB" dirty="0"/>
          </a:p>
          <a:p>
            <a:pPr marL="514350" lvl="0" indent="-514350" algn="just" rtl="1">
              <a:lnSpc>
                <a:spcPct val="160000"/>
              </a:lnSpc>
              <a:buFont typeface="+mj-lt"/>
              <a:buAutoNum type="arabicPeriod"/>
            </a:pPr>
            <a:r>
              <a:rPr lang="ar-SA" dirty="0"/>
              <a:t>التلوث بالملوثات الإشعاعية</a:t>
            </a:r>
            <a:r>
              <a:rPr lang="en-US" dirty="0"/>
              <a:t>.</a:t>
            </a:r>
            <a:endParaRPr lang="en-GB" dirty="0"/>
          </a:p>
          <a:p>
            <a:pPr marL="514350" lvl="0" indent="-514350" algn="just" rtl="1">
              <a:lnSpc>
                <a:spcPct val="160000"/>
              </a:lnSpc>
              <a:buFont typeface="+mj-lt"/>
              <a:buAutoNum type="arabicPeriod"/>
            </a:pPr>
            <a:r>
              <a:rPr lang="ar-SA" dirty="0"/>
              <a:t>التلوث بالطحالب</a:t>
            </a:r>
            <a:r>
              <a:rPr lang="en-US" dirty="0"/>
              <a:t>.</a:t>
            </a:r>
            <a:endParaRPr lang="en-GB" dirty="0"/>
          </a:p>
          <a:p>
            <a:pPr marL="514350" lvl="0" indent="-514350" algn="just" rtl="1">
              <a:lnSpc>
                <a:spcPct val="160000"/>
              </a:lnSpc>
              <a:buFont typeface="+mj-lt"/>
              <a:buAutoNum type="arabicPeriod"/>
            </a:pPr>
            <a:r>
              <a:rPr lang="ar-SA" dirty="0"/>
              <a:t>التلوث بالنفط ومشتقاته</a:t>
            </a:r>
            <a:r>
              <a:rPr lang="en-US" dirty="0"/>
              <a:t>.</a:t>
            </a:r>
            <a:endParaRPr lang="en-GB" dirty="0"/>
          </a:p>
          <a:p>
            <a:pPr marL="514350" lvl="0" indent="-514350" algn="just" rtl="1">
              <a:lnSpc>
                <a:spcPct val="160000"/>
              </a:lnSpc>
              <a:buFont typeface="+mj-lt"/>
              <a:buAutoNum type="arabicPeriod"/>
            </a:pPr>
            <a:r>
              <a:rPr lang="ar-SA" dirty="0"/>
              <a:t>التلوث ببعض الآثار الكونية</a:t>
            </a:r>
            <a:endParaRPr lang="en-GB" dirty="0"/>
          </a:p>
          <a:p>
            <a:pPr marL="514350" indent="-514350" algn="just" rtl="1">
              <a:lnSpc>
                <a:spcPct val="160000"/>
              </a:lnSpc>
              <a:buNone/>
            </a:pPr>
            <a:r>
              <a:rPr lang="ar-SA" dirty="0" smtClean="0"/>
              <a:t>تغير </a:t>
            </a:r>
            <a:r>
              <a:rPr lang="ar-SA" dirty="0"/>
              <a:t>المناخ. • تدمير طبقة إلاوزون. • إلأمطار الحمضية</a:t>
            </a:r>
            <a:r>
              <a:rPr lang="en-US" dirty="0" smtClean="0"/>
              <a:t>.</a:t>
            </a:r>
            <a:r>
              <a:rPr lang="ar-EG" b="1" dirty="0"/>
              <a:t> </a:t>
            </a:r>
            <a:endParaRPr lang="en-GB" dirty="0"/>
          </a:p>
          <a:p>
            <a:pPr marL="514350" indent="-514350" algn="just">
              <a:lnSpc>
                <a:spcPct val="160000"/>
              </a:lnSpc>
              <a:buFont typeface="+mj-lt"/>
              <a:buAutoNum type="arabicPeriod"/>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rtl="1">
              <a:lnSpc>
                <a:spcPct val="170000"/>
              </a:lnSpc>
            </a:pPr>
            <a:r>
              <a:rPr lang="ar-SA" sz="1600" dirty="0"/>
              <a:t>الماء هو ذلك المركب الكيميائي السائل الشفاف الذي يتركب من ذرتين هيدروجين وذرة أكسجين، ورمزه الكيميائي (</a:t>
            </a:r>
            <a:r>
              <a:rPr lang="en-US" sz="1600" dirty="0"/>
              <a:t>H</a:t>
            </a:r>
            <a:r>
              <a:rPr lang="en-US" sz="1600" baseline="-25000" dirty="0"/>
              <a:t>2</a:t>
            </a:r>
            <a:r>
              <a:rPr lang="en-US" sz="1600" dirty="0"/>
              <a:t>O</a:t>
            </a:r>
            <a:r>
              <a:rPr lang="ar-SA" sz="1600" dirty="0"/>
              <a:t>).</a:t>
            </a:r>
            <a:endParaRPr lang="en-GB" sz="1600" dirty="0"/>
          </a:p>
          <a:p>
            <a:pPr algn="just" rtl="1">
              <a:lnSpc>
                <a:spcPct val="170000"/>
              </a:lnSpc>
            </a:pPr>
            <a:r>
              <a:rPr lang="ar-SA" sz="1600" dirty="0"/>
              <a:t>الماء من أهم العناصر الموجودة على كوكبنا وهو يشكّل ثلثي الكرة الأرضيّة ، ويعتبر الماء مصدر الحياة للنباتات والحيوانات ، فعلى الرغم من حاجة الإنسان الضرورية للماء، وارتباط وجوده وبقائه بوجود الماء ونقائه، إلاّ أنه على الرغم من ذلك، لم يحسن التعامل مع الماء، نتيجة للأنشطة السكانية الزراعية والصناعية بالقرب من مصادر هذه المياه، مما قلل من خواصها الطبيعية والكيميائية، وأصبحت المياه ملوثة نتيجة ازدياد تركيز العديد من الملوثات بها وتغيّر التركيب الكيميائي والفيزيائي للماء، ونتيجة لازدياد هذه الأنشطة، فقدت هذه المياه جودتها ومقدرتها على التخلص من  الملوثات مما أدى لحدوث خلل في النظام البيئي حيث ماتت الكائنات الحية  يالمحيطات والأنهار، ، وانقرض بعضها، وأصبحت المياه في العديد من المناطق والأماكن، غير صالحة للاستهلاك الآدمي. والذى يمكن بشكل كبير أن يؤدّي إلى نهاية الحياه على وجه الأرض .	</a:t>
            </a:r>
            <a:endParaRPr lang="en-GB" sz="1600" dirty="0" smtClean="0"/>
          </a:p>
          <a:p>
            <a:pPr algn="r" rtl="1">
              <a:lnSpc>
                <a:spcPct val="170000"/>
              </a:lnSpc>
            </a:pPr>
            <a:r>
              <a:rPr lang="ar-SA" sz="1600" b="1" dirty="0"/>
              <a:t>وصدق الله عز وجل إذ يقول فى كتابه الكريم </a:t>
            </a:r>
            <a:endParaRPr lang="en-GB" sz="1600" dirty="0"/>
          </a:p>
          <a:p>
            <a:pPr algn="r" rtl="1">
              <a:lnSpc>
                <a:spcPct val="170000"/>
              </a:lnSpc>
            </a:pPr>
            <a:r>
              <a:rPr lang="ar-SA" sz="1600" b="1" dirty="0"/>
              <a:t>" ظَهَرَ الْفَسَادُ فِي الْبَرِّ وَالْبَحْرِ بِمَا كَسَبَتْ أَيْدِي النَّاسِ (سورة الروم، الآية: 41)</a:t>
            </a:r>
            <a:endParaRPr lang="en-GB" sz="1600" dirty="0"/>
          </a:p>
          <a:p>
            <a:pPr algn="just">
              <a:lnSpc>
                <a:spcPct val="170000"/>
              </a:lnSpc>
            </a:pP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pPr algn="just" rtl="1">
              <a:lnSpc>
                <a:spcPct val="160000"/>
              </a:lnSpc>
            </a:pPr>
            <a:r>
              <a:rPr lang="ar-EG" dirty="0"/>
              <a:t>تعتبر المياه ملوثة عندما تحتوي على مكونات تفسده بحيث لا تصلح للاستهلاك البشري </a:t>
            </a:r>
            <a:r>
              <a:rPr lang="ar-EG" u="sng" dirty="0">
                <a:hlinkClick r:id="rId2"/>
              </a:rPr>
              <a:t>كمياه الشرب</a:t>
            </a:r>
            <a:r>
              <a:rPr lang="ar-EG" dirty="0"/>
              <a:t> أو بحيث تؤثر على الأحياء التي تعيش فيها </a:t>
            </a:r>
            <a:r>
              <a:rPr lang="ar-EG" u="sng" dirty="0">
                <a:hlinkClick r:id="rId3"/>
              </a:rPr>
              <a:t>كالأسماك</a:t>
            </a:r>
            <a:r>
              <a:rPr lang="ar-EG" dirty="0"/>
              <a:t> والأحياء المائية الأخرى، </a:t>
            </a:r>
            <a:r>
              <a:rPr lang="ar-EG" b="1" dirty="0"/>
              <a:t>وعلى ذلك يعرف التلوث المائي بأنه </a:t>
            </a:r>
            <a:r>
              <a:rPr lang="ar-SA" dirty="0"/>
              <a:t>"</a:t>
            </a:r>
            <a:r>
              <a:rPr lang="ar-EG" b="1" dirty="0"/>
              <a:t>إحداث تلف أو فساد في نوعية المياه مما يتسبب عنه تدهور نظامها البيئي بصورة أو بأخرى لدرجة تصبح المياه ضارة أو مؤذية عند إستخدامها، أوغيرقادرة على أن تتعامل مع الفضلات العضوية والكائنات الدقيقة التي تستهلك الاكسجين</a:t>
            </a:r>
            <a:r>
              <a:rPr lang="ar-SA" dirty="0"/>
              <a:t>"</a:t>
            </a:r>
            <a:r>
              <a:rPr lang="ar-EG" b="1" dirty="0"/>
              <a:t>. </a:t>
            </a:r>
            <a:r>
              <a:rPr lang="ar-EG" dirty="0"/>
              <a:t>إذ يعتبر إستنزاف الأكسجين من المياه على سبيل المثال تلوثاً إذا كنا ننظر لهذه المياه كمصدر للأسماك. كما تعتبر زيادة نسبة الكيماويات المختلفة تلوثاً إذا ما نظرنا إلى المياه كمصدر رئيسي للشرب أو لري المحاصيل.</a:t>
            </a:r>
            <a:endParaRPr lang="en-GB" dirty="0"/>
          </a:p>
          <a:p>
            <a:pPr algn="just" rtl="1">
              <a:lnSpc>
                <a:spcPct val="16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pPr algn="just" rtl="1">
              <a:lnSpc>
                <a:spcPct val="160000"/>
              </a:lnSpc>
            </a:pPr>
            <a:r>
              <a:rPr lang="ar-SA" dirty="0"/>
              <a:t>إذاَ المقصود بتلوث الماء هو "افساد نوعية مياه إلانهار ومياه المصارف الزراعية والبحار والمحيطات بالإضافة إلى مياه إلأمطار وإلابار الجوفية مما يجعل هذه المياه غير صالحة للاستعمال". ويتلوث الماء عن طريق المخلفات الإنسانية والنباتية أو الحيوانية أو المعدنية أو الصناعية أو الزراعية أو الكيميائية التي تصب في مصادر المياه (المسطحات المائية من بحار ومحيطات وانهار ومصارف زراعية)، وتتسبب المواد الكيميائية والأسمدة الزراعية والمبيدات بشكل أساسي وكبير في تلوث المياه، لأنّها المواد الأكثر إضرارًا من غيرها.  كما تتلوث المياه الجوفية نتيجة لتسرب المواد الكيميائية وأيضا مياه الصرف الصحى إليها بما فيها من بكتيريا واحياء دقيقة.</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pPr algn="just" rtl="1">
              <a:lnSpc>
                <a:spcPct val="160000"/>
              </a:lnSpc>
            </a:pPr>
            <a:r>
              <a:rPr lang="ar-SA" b="1" dirty="0"/>
              <a:t>ولقد عرفت هيئة الصحة العالمية</a:t>
            </a:r>
            <a:r>
              <a:rPr lang="en-US" b="1" dirty="0"/>
              <a:t> (WHO) </a:t>
            </a:r>
            <a:r>
              <a:rPr lang="ar-SA" b="1" dirty="0"/>
              <a:t>تلوث المياه:"</a:t>
            </a:r>
            <a:r>
              <a:rPr lang="ar-SA" b="1" i="1" dirty="0"/>
              <a:t>بانه أى تغير يطرأ على العناصر الداخلة في تركيبه بطريقة مباشرة أو غير مباشرة بسبب نشاط الإنسان"،</a:t>
            </a:r>
            <a:r>
              <a:rPr lang="ar-SA" dirty="0"/>
              <a:t> الأمر الذي يجعل هذه المياه أقل صلاحية للاستعمإلات الطبيعية المخصصة لها أو بعضها </a:t>
            </a:r>
            <a:r>
              <a:rPr lang="ar-SA" b="1" i="1" dirty="0"/>
              <a:t>أو بعبارة أخرى عبارة عن "التغيرات التي تحدث في خصائص الماء الطبيعية والبيولوجية والكيمائية للماء مما يجعله غير صالح للشرب أو إلاستعمالات المنزلية والصناعية والزراعية</a:t>
            </a:r>
            <a:r>
              <a:rPr lang="en-US" b="1" i="1" dirty="0"/>
              <a:t>".</a:t>
            </a:r>
            <a:endParaRPr lang="en-GB" dirty="0"/>
          </a:p>
          <a:p>
            <a:pPr algn="just" rtl="1">
              <a:lnSpc>
                <a:spcPct val="160000"/>
              </a:lnSpc>
            </a:pPr>
            <a:r>
              <a:rPr lang="ar-SA" dirty="0"/>
              <a:t>يعتبر تلوث الماء من أوائل الموضوعات التي اهتم بها العلماء والمختصون بمجال التلوث ، وليس من الغريب أن يكون حجم الدراسات التي تناولت هذا الموضوع أكبر من حجم تلك التي تناولت باقي فروع التلوث ولعل السر في ذلك يرجع إلى سببين:</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0000" lnSpcReduction="20000"/>
          </a:bodyPr>
          <a:lstStyle/>
          <a:p>
            <a:pPr algn="just" rtl="1">
              <a:lnSpc>
                <a:spcPct val="170000"/>
              </a:lnSpc>
            </a:pPr>
            <a:r>
              <a:rPr lang="ar-SA" b="1" i="1" u="sng" dirty="0"/>
              <a:t>الأول : أهمية الماء وضروريته</a:t>
            </a:r>
            <a:r>
              <a:rPr lang="ar-SA" dirty="0"/>
              <a:t> ، فهو يدخل في كل العمليات البيولوجية والصناعية ، ولا يمكن لأي كائن حي –مهما كان شكله أو نوعه أو حجمه – أن يعيش بدونه ، فالكائنات الحية تحتاج إليه لكي تعيش ، والنباتات هي الأخرى تحتاج إليه لكي تنمو ، ( وقد أثبت علم الخلية أن الماء هو المكون الهام في تركيب مادة الخلية ، وهو وحدة البناء في كل كائن حي نباتً كان أم حيواناً ، وأثبت علم الكيمياء الحيوية أن الماء لازم لحدوث جميع التفاعلات والتحولات التي تتم داخل أجسام الأحياء فهو إما وسط أو عامل مساعد أو داخل في التفاعل أو ناتج عنه ، وأثبت علم وظائف الأعضاء أن الماء ضروري لقيام كل عضو بوظائفه التي بدونها لا تتوفر له مظاهر الحياة ومقوماتها. إن ذلك كله يتساوى مع الاية الكريمة التي تعلن بصراحة عن إبداع الخالق جل وعلا في جعل الماء ضرورياً لكل كائن حي ، قال تعالى </a:t>
            </a:r>
            <a:r>
              <a:rPr lang="ar-SA" b="1" i="1" dirty="0"/>
              <a:t>( وجعلنا من الماء كل شيء حي أفلا يؤمنون)</a:t>
            </a:r>
            <a:r>
              <a:rPr lang="ar-SA" dirty="0"/>
              <a:t> الأنبياء/30</a:t>
            </a:r>
            <a:r>
              <a:rPr lang="en-US" dirty="0"/>
              <a:t>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pPr algn="just" rtl="1">
              <a:lnSpc>
                <a:spcPct val="160000"/>
              </a:lnSpc>
            </a:pPr>
            <a:r>
              <a:rPr lang="ar-SA" b="1" i="1" u="sng" dirty="0"/>
              <a:t>الثاني : حجم الماء فى الطبيعة:</a:t>
            </a:r>
            <a:r>
              <a:rPr lang="ar-SA" dirty="0"/>
              <a:t> حيث أن الماء يشغل أكبر حيز في الغلاف الحيوي ، إذ تبلغ مساحة المسطح المائي حوالي 70.8% من مساحة الكرة الارضية ، مما دفع بعض العلماء إلى أن يطلقوا اسم </a:t>
            </a:r>
            <a:r>
              <a:rPr lang="ar-SA" b="1" i="1" dirty="0"/>
              <a:t>( الكرة المائية )</a:t>
            </a:r>
            <a:r>
              <a:rPr lang="ar-SA" dirty="0"/>
              <a:t> على الارض بدلا من من الكرة الأرضية . كما أن الماء يكون حوالي( 60-70% من أجسام الأحياء الراقية بما فيها الانسان ، كما يكون حوالي 90% من أجسام الاحياء الدنيا ) وبالتالي فإن تلوث الماء يؤدي إلى حدوث أضرار بالغة ذو أخطار جسيمة بالكائنات الحية ، ويخل بالتوازن البيئي الذي لن يكون له معنى ولن تكون له قيمة إذا ما فسدت خواص المكون الرئيسي له وهو الماء. </a:t>
            </a:r>
            <a:endParaRPr lang="en-GB" dirty="0"/>
          </a:p>
          <a:p>
            <a:pPr algn="just" rtl="1">
              <a:lnSpc>
                <a:spcPct val="160000"/>
              </a:lnSpc>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3"/>
            <a:ext cx="8229600" cy="4608512"/>
          </a:xfrm>
        </p:spPr>
        <p:txBody>
          <a:bodyPr>
            <a:normAutofit fontScale="62500" lnSpcReduction="20000"/>
          </a:bodyPr>
          <a:lstStyle/>
          <a:p>
            <a:pPr algn="just" rtl="1">
              <a:lnSpc>
                <a:spcPct val="170000"/>
              </a:lnSpc>
            </a:pPr>
            <a:r>
              <a:rPr lang="ar-SA" dirty="0"/>
              <a:t>اشارت اغلب الدراسات والبحوث الي ان المياه ستكون هي وقود حروب وصراعات  قادمه في المستقبل  ويصبح التلوث الناتج عن الاستغلال السلبي للمياه يزيد من احتمالات حدوث ازمات وكوارث انسانيه ونلاحظ أن كثير من دول المنابع المائيه تتحكم اليوم بالمياه وتستغلها بصوره كبيره دون الرجوع للدول المجاوره لها والمتشاطئه معها والمشاركه في هذه المنابع.</a:t>
            </a:r>
            <a:r>
              <a:rPr lang="ar-SA" b="1" dirty="0"/>
              <a:t> </a:t>
            </a:r>
            <a:endParaRPr lang="en-GB" dirty="0"/>
          </a:p>
          <a:p>
            <a:pPr algn="just" rtl="1">
              <a:lnSpc>
                <a:spcPct val="170000"/>
              </a:lnSpc>
            </a:pPr>
            <a:r>
              <a:rPr lang="ar-SA" b="1" dirty="0"/>
              <a:t>و</a:t>
            </a:r>
            <a:r>
              <a:rPr lang="ar-SA" dirty="0"/>
              <a:t>يوضح الجدول التالى الجوانب المختلفة لاستعمالات المياه فى مصر وكذلك الاحتياجات المائية لها  حيث سنحتاج الى حوالى 23 مليار متر مكعب من المياه الإضافية سنويا لكى نستطيع الوفاء بالزيادة المستقبلية فى الاحيتاجات لعام 2020م</a:t>
            </a:r>
            <a:r>
              <a:rPr lang="ar-SA" dirty="0" smtClean="0"/>
              <a:t>.</a:t>
            </a:r>
            <a:endParaRPr lang="en-GB" dirty="0" smtClean="0"/>
          </a:p>
          <a:p>
            <a:pPr algn="just" rtl="1">
              <a:lnSpc>
                <a:spcPct val="170000"/>
              </a:lnSpc>
            </a:pPr>
            <a:r>
              <a:rPr lang="ar-SA" b="1" dirty="0"/>
              <a:t>الاحتياجات المائية لعام 2020م (مليار متر مكعب سنويا) </a:t>
            </a:r>
            <a:endParaRPr lang="en-GB" dirty="0"/>
          </a:p>
          <a:p>
            <a:pPr algn="just">
              <a:lnSpc>
                <a:spcPct val="170000"/>
              </a:lnSpc>
            </a:pPr>
            <a:endParaRPr lang="en-GB" dirty="0"/>
          </a:p>
        </p:txBody>
      </p:sp>
      <p:graphicFrame>
        <p:nvGraphicFramePr>
          <p:cNvPr id="4" name="Table 3"/>
          <p:cNvGraphicFramePr>
            <a:graphicFrameLocks noGrp="1"/>
          </p:cNvGraphicFramePr>
          <p:nvPr/>
        </p:nvGraphicFramePr>
        <p:xfrm>
          <a:off x="2843808" y="5085184"/>
          <a:ext cx="3811895" cy="1512170"/>
        </p:xfrm>
        <a:graphic>
          <a:graphicData uri="http://schemas.openxmlformats.org/drawingml/2006/table">
            <a:tbl>
              <a:tblPr rtl="1"/>
              <a:tblGrid>
                <a:gridCol w="1814741"/>
                <a:gridCol w="1997154"/>
              </a:tblGrid>
              <a:tr h="302434">
                <a:tc>
                  <a:txBody>
                    <a:bodyPr/>
                    <a:lstStyle/>
                    <a:p>
                      <a:pPr algn="ctr" rtl="1">
                        <a:spcAft>
                          <a:spcPts val="0"/>
                        </a:spcAft>
                      </a:pPr>
                      <a:r>
                        <a:rPr lang="ar-SA" sz="1400" b="1">
                          <a:latin typeface="Times New Roman"/>
                          <a:ea typeface="Times New Roman"/>
                          <a:cs typeface="Times New Roman"/>
                        </a:rPr>
                        <a:t>القطاع </a:t>
                      </a:r>
                      <a:endParaRPr lang="en-GB" sz="1000">
                        <a:latin typeface="Times New Roman"/>
                        <a:ea typeface="Times New Roman"/>
                        <a:cs typeface="Traditional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Times New Roman"/>
                        </a:rPr>
                        <a:t>الاحتياجات لعام 2020م</a:t>
                      </a:r>
                      <a:endParaRPr lang="en-GB" sz="10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02434">
                <a:tc>
                  <a:txBody>
                    <a:bodyPr/>
                    <a:lstStyle/>
                    <a:p>
                      <a:pPr algn="justLow" rtl="1">
                        <a:spcAft>
                          <a:spcPts val="0"/>
                        </a:spcAft>
                      </a:pPr>
                      <a:r>
                        <a:rPr lang="ar-SA" sz="1400" b="1">
                          <a:latin typeface="Times New Roman"/>
                          <a:ea typeface="Times New Roman"/>
                          <a:cs typeface="Times New Roman"/>
                        </a:rPr>
                        <a:t>1- الزراعة</a:t>
                      </a:r>
                      <a:endParaRPr lang="en-GB" sz="1000">
                        <a:latin typeface="Times New Roman"/>
                        <a:ea typeface="Times New Roman"/>
                        <a:cs typeface="Traditional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Times New Roman"/>
                        </a:rPr>
                        <a:t>81.5</a:t>
                      </a:r>
                      <a:endParaRPr lang="en-GB" sz="10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gn="justLow" rtl="1">
                        <a:spcAft>
                          <a:spcPts val="0"/>
                        </a:spcAft>
                      </a:pPr>
                      <a:r>
                        <a:rPr lang="ar-SA" sz="1400" b="1">
                          <a:latin typeface="Times New Roman"/>
                          <a:ea typeface="Times New Roman"/>
                          <a:cs typeface="Times New Roman"/>
                        </a:rPr>
                        <a:t>2- الصناعة</a:t>
                      </a:r>
                      <a:endParaRPr lang="en-GB" sz="1000">
                        <a:latin typeface="Times New Roman"/>
                        <a:ea typeface="Times New Roman"/>
                        <a:cs typeface="Traditional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Times New Roman"/>
                        </a:rPr>
                        <a:t>9.5</a:t>
                      </a:r>
                      <a:endParaRPr lang="en-GB" sz="10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gn="justLow" rtl="1">
                        <a:spcAft>
                          <a:spcPts val="0"/>
                        </a:spcAft>
                      </a:pPr>
                      <a:r>
                        <a:rPr lang="en-US" sz="1400" b="1">
                          <a:latin typeface="Times New Roman"/>
                          <a:ea typeface="Times New Roman"/>
                          <a:cs typeface="Times New Roman"/>
                        </a:rPr>
                        <a:t>3</a:t>
                      </a:r>
                      <a:r>
                        <a:rPr lang="ar-SA" sz="1400" b="1">
                          <a:latin typeface="Times New Roman"/>
                          <a:ea typeface="Times New Roman"/>
                          <a:cs typeface="Times New Roman"/>
                        </a:rPr>
                        <a:t>- الشرب والسياحة</a:t>
                      </a:r>
                      <a:endParaRPr lang="en-GB" sz="1000">
                        <a:latin typeface="Times New Roman"/>
                        <a:ea typeface="Times New Roman"/>
                        <a:cs typeface="Traditional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400" b="1">
                          <a:latin typeface="Times New Roman"/>
                          <a:ea typeface="Times New Roman"/>
                          <a:cs typeface="Times New Roman"/>
                        </a:rPr>
                        <a:t>4.0</a:t>
                      </a:r>
                      <a:endParaRPr lang="en-GB" sz="100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gn="justLow" rtl="1">
                        <a:spcAft>
                          <a:spcPts val="0"/>
                        </a:spcAft>
                      </a:pPr>
                      <a:r>
                        <a:rPr lang="ar-SA" sz="1400" b="1">
                          <a:latin typeface="Times New Roman"/>
                          <a:ea typeface="Times New Roman"/>
                          <a:cs typeface="Times New Roman"/>
                        </a:rPr>
                        <a:t>الإجمالى</a:t>
                      </a:r>
                      <a:endParaRPr lang="en-GB" sz="1000">
                        <a:latin typeface="Times New Roman"/>
                        <a:ea typeface="Times New Roman"/>
                        <a:cs typeface="Traditional Arabic"/>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spcAft>
                          <a:spcPts val="0"/>
                        </a:spcAft>
                      </a:pPr>
                      <a:r>
                        <a:rPr lang="ar-SA" sz="1400" b="1" dirty="0">
                          <a:latin typeface="Times New Roman"/>
                          <a:ea typeface="Times New Roman"/>
                          <a:cs typeface="Times New Roman"/>
                        </a:rPr>
                        <a:t>95.0</a:t>
                      </a:r>
                      <a:endParaRPr lang="en-GB" sz="1000" dirty="0">
                        <a:latin typeface="Times New Roman"/>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t>أنواع تلوّث </a:t>
            </a:r>
            <a:r>
              <a:rPr lang="ar-SA" b="1" u="sng" dirty="0" smtClean="0"/>
              <a:t>الماء</a:t>
            </a:r>
            <a:endParaRPr lang="en-GB" dirty="0"/>
          </a:p>
        </p:txBody>
      </p:sp>
      <p:sp>
        <p:nvSpPr>
          <p:cNvPr id="3" name="Content Placeholder 2"/>
          <p:cNvSpPr>
            <a:spLocks noGrp="1"/>
          </p:cNvSpPr>
          <p:nvPr>
            <p:ph idx="1"/>
          </p:nvPr>
        </p:nvSpPr>
        <p:spPr/>
        <p:txBody>
          <a:bodyPr>
            <a:normAutofit fontScale="92500"/>
          </a:bodyPr>
          <a:lstStyle/>
          <a:p>
            <a:pPr algn="just" rtl="1"/>
            <a:r>
              <a:rPr lang="ar-SA" b="1" u="sng" dirty="0"/>
              <a:t>تلوّث طبيعي : </a:t>
            </a:r>
            <a:endParaRPr lang="en-GB" dirty="0"/>
          </a:p>
          <a:p>
            <a:pPr algn="just" rtl="1"/>
            <a:r>
              <a:rPr lang="ar-SA" dirty="0"/>
              <a:t>قد يتعرّض الماء إلى تلوّث طبيعي أي بمعنى أنّهُ من الممكن أن يصبح الماء غير صالح للإستخدام البشري لوجود مواد عضويّة أو غير عضويّة فيه تغيّر من تركيب الماء فيه ، ومن الممكن أن تتغيّر درجة حرارتهُ كالمياة الحارّة أو زيادة في ملوحة الماء نتيجة لتبخّر كميات كبيرة من الماء الموجود في الأنهار ، وإذا إزداد معدّل إستهلاك المياة في منظقة معيّنة نتيجة لتبخّرها وعدم تجدّدها كما حصل في نهر الأردن يتغيّر لون الماء ويصبح رائحتهٌ كريهة للمواد العالقة فيه </a:t>
            </a:r>
            <a:endParaRPr lang="en-GB" dirty="0"/>
          </a:p>
          <a:p>
            <a:pPr algn="just"/>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1045</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تلوث المياه Water pollution</vt:lpstr>
      <vt:lpstr>Slide 2</vt:lpstr>
      <vt:lpstr>Slide 3</vt:lpstr>
      <vt:lpstr>Slide 4</vt:lpstr>
      <vt:lpstr>Slide 5</vt:lpstr>
      <vt:lpstr>Slide 6</vt:lpstr>
      <vt:lpstr>Slide 7</vt:lpstr>
      <vt:lpstr>Slide 8</vt:lpstr>
      <vt:lpstr>أنواع تلوّث الماء</vt:lpstr>
      <vt:lpstr>Slide 10</vt:lpstr>
      <vt:lpstr>تلوّث المياه بالنفط : </vt:lpstr>
      <vt:lpstr>مصادر تلوث الميـــاه</vt:lpstr>
      <vt:lpstr>Slide 13</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jojo</dc:creator>
  <cp:lastModifiedBy>jojo</cp:lastModifiedBy>
  <cp:revision>4</cp:revision>
  <dcterms:created xsi:type="dcterms:W3CDTF">2020-04-04T18:06:09Z</dcterms:created>
  <dcterms:modified xsi:type="dcterms:W3CDTF">2020-04-04T18:24:20Z</dcterms:modified>
</cp:coreProperties>
</file>